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0"/>
  </p:notesMasterIdLst>
  <p:sldIdLst>
    <p:sldId id="257" r:id="rId2"/>
    <p:sldId id="258" r:id="rId3"/>
    <p:sldId id="264" r:id="rId4"/>
    <p:sldId id="265" r:id="rId5"/>
    <p:sldId id="266" r:id="rId6"/>
    <p:sldId id="267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sv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6E4E3-32D2-4C4A-A485-8D5DFBEBA4DD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1BB1D4-9B8D-4C26-A6B0-FC7B72A4DB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9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/>
              <a:t>(Note: these notes are to share methodology and were not used for memorization or read during presentation, they are for tying story with a thread and baseline for practice sessions)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 ____ ! thank you for joining me and sharing your time!</a:t>
            </a:r>
          </a:p>
          <a:p>
            <a:r>
              <a:rPr lang="en-US" dirty="0"/>
              <a:t>This Project is for an outlet with wide range of products, mediums of sale like store, web and so on, and with a customer base across the globe.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Now prior to the last marketing campaign there were 5 other campaigns with various levels of success. </a:t>
            </a:r>
          </a:p>
          <a:p>
            <a:r>
              <a:rPr lang="en-US" dirty="0"/>
              <a:t>However, the Last campaign was the most successful one yet.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238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goal is to build on success of the last campaign and make sure that the future campaigns are as successful as they can be.</a:t>
            </a:r>
          </a:p>
          <a:p>
            <a:endParaRPr lang="en-US" dirty="0"/>
          </a:p>
          <a:p>
            <a:r>
              <a:rPr lang="en-US" dirty="0"/>
              <a:t>We want to maximize the number of acceptance by the customers or the acceptance rate by Identyfing key customers.</a:t>
            </a:r>
          </a:p>
          <a:p>
            <a:endParaRPr lang="en-US" dirty="0"/>
          </a:p>
          <a:p>
            <a:r>
              <a:rPr lang="en-US" dirty="0"/>
              <a:t>We started by cleaning the large amount of data we had, and then began exploring different factors and identified key factors with respect to the problem statement.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After that we built not one but two prediction models to help predict behavior of customers in future.</a:t>
            </a:r>
          </a:p>
          <a:p>
            <a:endParaRPr lang="en-US" dirty="0"/>
          </a:p>
          <a:p>
            <a:r>
              <a:rPr lang="en-US" dirty="0"/>
              <a:t>Let’s begin exploring!!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2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after exploring the key factors we enter the world of prediction, this might feel a bit daunting at first, but it is simpler than it looks.</a:t>
            </a:r>
          </a:p>
          <a:p>
            <a:r>
              <a:rPr lang="en-US" dirty="0"/>
              <a:t>One simple way to look at it is the further up and away our model is from the red line which denotes flipping a coin, the better the model is.</a:t>
            </a:r>
          </a:p>
          <a:p>
            <a:endParaRPr lang="en-US" dirty="0"/>
          </a:p>
          <a:p>
            <a:r>
              <a:rPr lang="en-US" dirty="0"/>
              <a:t>We see that both our models do a significantly better job than the red line, which is always a good thing. I don’t want to be replaced by a coin flip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can also see that the model in orange is further away from red line, this model identifies nearly 99% of customers who will accept or not accept the campaign.</a:t>
            </a:r>
          </a:p>
          <a:p>
            <a:endParaRPr lang="en-US" dirty="0"/>
          </a:p>
          <a:p>
            <a:r>
              <a:rPr lang="en-US" dirty="0"/>
              <a:t>Now these performances are for the data used to build the model, since we don’t have data from future, we used 85% of data to build this model and rest to test it!</a:t>
            </a:r>
          </a:p>
          <a:p>
            <a:r>
              <a:rPr lang="en-US" dirty="0"/>
              <a:t>That’s where the real challenge and the drop comes in, so exciting stuff ahead! Are we ready to find out how we did on the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21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after exploring the key factors we enter the world of prediction, this might feel a bit daunting at first, but it is simpler than it looks.</a:t>
            </a:r>
          </a:p>
          <a:p>
            <a:r>
              <a:rPr lang="en-US" dirty="0"/>
              <a:t>One simple way to look at it is the further up and away our model is from the red line which denotes flipping a coin, the better the model is.</a:t>
            </a:r>
          </a:p>
          <a:p>
            <a:endParaRPr lang="en-US" dirty="0"/>
          </a:p>
          <a:p>
            <a:r>
              <a:rPr lang="en-US" dirty="0"/>
              <a:t>We see that both our models do a significantly better job than the red line, which is always a good thing. I don’t want to be replaced by a coin flip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can also see that the model in orange is further away from red line, this model identifies nearly 99% of customers who will accept or not accept the campaign.</a:t>
            </a:r>
          </a:p>
          <a:p>
            <a:endParaRPr lang="en-US" dirty="0"/>
          </a:p>
          <a:p>
            <a:r>
              <a:rPr lang="en-US" dirty="0"/>
              <a:t>Now these performances are for the data used to build the model, since we don’t have data from future, we used 85% of data to build this model and rest to test it!</a:t>
            </a:r>
          </a:p>
          <a:p>
            <a:r>
              <a:rPr lang="en-US" dirty="0"/>
              <a:t>That’s where the real challenge and the drop comes in, so exciting stuff ahead! Are we ready to find out how we did on the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69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after exploring the key factors we enter the world of prediction, this might feel a bit daunting at first, but it is simpler than it looks.</a:t>
            </a:r>
          </a:p>
          <a:p>
            <a:r>
              <a:rPr lang="en-US" dirty="0"/>
              <a:t>One simple way to look at it is the further up and away our model is from the red line which denotes flipping a coin, the better the model is.</a:t>
            </a:r>
          </a:p>
          <a:p>
            <a:endParaRPr lang="en-US" dirty="0"/>
          </a:p>
          <a:p>
            <a:r>
              <a:rPr lang="en-US" dirty="0"/>
              <a:t>We see that both our models do a significantly better job than the red line, which is always a good thing. I don’t want to be replaced by a coin flip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can also see that the model in orange is further away from red line, this model identifies nearly 99% of customers who will accept or not accept the campaign.</a:t>
            </a:r>
          </a:p>
          <a:p>
            <a:endParaRPr lang="en-US" dirty="0"/>
          </a:p>
          <a:p>
            <a:r>
              <a:rPr lang="en-US" dirty="0"/>
              <a:t>Now these performances are for the data used to build the model, since we don’t have data from future, we used 85% of data to build this model and rest to test it!</a:t>
            </a:r>
          </a:p>
          <a:p>
            <a:r>
              <a:rPr lang="en-US" dirty="0"/>
              <a:t>That’s where the real challenge and the drop comes in, so exciting stuff ahead! Are we ready to find out how we did on the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8933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after exploring the key factors we enter the world of prediction, this might feel a bit daunting at first, but it is simpler than it looks.</a:t>
            </a:r>
          </a:p>
          <a:p>
            <a:r>
              <a:rPr lang="en-US" dirty="0"/>
              <a:t>One simple way to look at it is the further up and away our model is from the red line which denotes flipping a coin, the better the model is.</a:t>
            </a:r>
          </a:p>
          <a:p>
            <a:endParaRPr lang="en-US" dirty="0"/>
          </a:p>
          <a:p>
            <a:r>
              <a:rPr lang="en-US" dirty="0"/>
              <a:t>We see that both our models do a significantly better job than the red line, which is always a good thing. I don’t want to be replaced by a coin flip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  <a:p>
            <a:r>
              <a:rPr lang="en-US" dirty="0"/>
              <a:t>We can also see that the model in orange is further away from red line, this model identifies nearly 99% of customers who will accept or not accept the campaign.</a:t>
            </a:r>
          </a:p>
          <a:p>
            <a:endParaRPr lang="en-US" dirty="0"/>
          </a:p>
          <a:p>
            <a:r>
              <a:rPr lang="en-US" dirty="0"/>
              <a:t>Now these performances are for the data used to build the model, since we don’t have data from future, we used 85% of data to build this model and rest to test it!</a:t>
            </a:r>
          </a:p>
          <a:p>
            <a:r>
              <a:rPr lang="en-US" dirty="0"/>
              <a:t>That’s where the real challenge and the drop comes in, so exciting stuff ahead! Are we ready to find out how we did on the test?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77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we can look at the summary of our target customer base, we mostly have customers who are not in a relationship and don’t have dependents accepting our campaigns. Customers with higher education and monthly spending are more likely to accept the campaign.</a:t>
            </a:r>
          </a:p>
          <a:p>
            <a:endParaRPr lang="en-US" dirty="0"/>
          </a:p>
          <a:p>
            <a:r>
              <a:rPr lang="en-US" dirty="0"/>
              <a:t>Finally, customers with recent purchases especially in last 20 days and those who have accepted campaigns in past are much more likely to accept marketing campaigns.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342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you! For your patience and time, Please let me know if I can address any specific questions or provide further information. 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A7C82C-9402-4262-AF53-588A0466EE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747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ACBC-15D4-4157-AB05-3BA15C30BB1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1D66D-78FA-4E52-AB90-6D8FBC81E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21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4ACBC-15D4-4157-AB05-3BA15C30BB1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1D66D-78FA-4E52-AB90-6D8FBC81E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16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EBC4ACBC-15D4-4157-AB05-3BA15C30BB1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061D66D-78FA-4E52-AB90-6D8FBC81E6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545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8" r:id="rId1"/>
    <p:sldLayoutId id="2147483757" r:id="rId2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D6D27-A93D-4420-8680-76BCC3525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5814" y="4541173"/>
            <a:ext cx="9440034" cy="1523038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Georgia" panose="02040502050405020303" pitchFamily="18" charset="0"/>
              </a:rPr>
              <a:t>Ski Resort Pricing Model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FB581C-2142-4222-9A3B-905AD6C0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5" name="Picture 4" descr="Low-angle view of cross-country skier">
            <a:extLst>
              <a:ext uri="{FF2B5EF4-FFF2-40B4-BE49-F238E27FC236}">
                <a16:creationId xmlns:a16="http://schemas.microsoft.com/office/drawing/2014/main" id="{B27C14E9-2BAE-4C2B-8EE9-078F4105D1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55" b="19255"/>
          <a:stretch/>
        </p:blipFill>
        <p:spPr>
          <a:xfrm>
            <a:off x="-1" y="-1"/>
            <a:ext cx="12198915" cy="422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560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D838-D9E1-49C4-9A04-D4673AEC8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6963" y="221464"/>
            <a:ext cx="10353762" cy="970450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Georgia" panose="02040502050405020303" pitchFamily="18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08F7ED-5CBC-4707-9AB5-087262D33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63" y="1191914"/>
            <a:ext cx="10858074" cy="4058751"/>
          </a:xfrm>
        </p:spPr>
        <p:txBody>
          <a:bodyPr>
            <a:no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How can we increase revenue generated next season by 20% to balance the increase in operating costs by:</a:t>
            </a:r>
          </a:p>
          <a:p>
            <a:pPr marL="450000" lvl="1" indent="0">
              <a:buNone/>
            </a:pPr>
            <a:r>
              <a:rPr lang="en-US" sz="2400" dirty="0">
                <a:latin typeface="Georgia" panose="02040502050405020303" pitchFamily="18" charset="0"/>
              </a:rPr>
              <a:t>a) Adjusting ticket prices</a:t>
            </a:r>
          </a:p>
          <a:p>
            <a:pPr marL="450000" lvl="1" indent="0">
              <a:buNone/>
            </a:pPr>
            <a:r>
              <a:rPr lang="en-US" sz="2400" dirty="0">
                <a:latin typeface="Georgia" panose="02040502050405020303" pitchFamily="18" charset="0"/>
              </a:rPr>
              <a:t>b) Identifying key facilities for further investment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Approach</a:t>
            </a:r>
          </a:p>
          <a:p>
            <a:pPr lvl="1"/>
            <a:r>
              <a:rPr lang="en-US" sz="2400" dirty="0">
                <a:latin typeface="Georgia" panose="02040502050405020303" pitchFamily="18" charset="0"/>
              </a:rPr>
              <a:t>Data Cleaning</a:t>
            </a:r>
          </a:p>
          <a:p>
            <a:pPr lvl="1"/>
            <a:r>
              <a:rPr lang="en-US" sz="2400" dirty="0">
                <a:latin typeface="Georgia" panose="02040502050405020303" pitchFamily="18" charset="0"/>
              </a:rPr>
              <a:t>Exploratory Data Analysis</a:t>
            </a:r>
          </a:p>
          <a:p>
            <a:pPr lvl="1"/>
            <a:r>
              <a:rPr lang="en-US" sz="2400" dirty="0">
                <a:latin typeface="Georgia" panose="02040502050405020303" pitchFamily="18" charset="0"/>
              </a:rPr>
              <a:t>Preprocessing</a:t>
            </a:r>
          </a:p>
          <a:p>
            <a:pPr lvl="1"/>
            <a:r>
              <a:rPr lang="en-US" sz="2400" dirty="0">
                <a:latin typeface="Georgia" panose="02040502050405020303" pitchFamily="18" charset="0"/>
              </a:rPr>
              <a:t>Modeling and Validation</a:t>
            </a:r>
          </a:p>
        </p:txBody>
      </p:sp>
    </p:spTree>
    <p:extLst>
      <p:ext uri="{BB962C8B-B14F-4D97-AF65-F5344CB8AC3E}">
        <p14:creationId xmlns:p14="http://schemas.microsoft.com/office/powerpoint/2010/main" val="997627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2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237F1-D88C-4112-BAC8-39B17CE1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2904" y="168884"/>
            <a:ext cx="3078749" cy="970450"/>
          </a:xfrm>
        </p:spPr>
        <p:txBody>
          <a:bodyPr anchor="ctr">
            <a:normAutofit/>
          </a:bodyPr>
          <a:lstStyle/>
          <a:p>
            <a:r>
              <a:rPr lang="en-US" sz="20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Recommendation and Key finding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2F0642-F5D8-4119-A0B4-049BD9BD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20" y="1635864"/>
            <a:ext cx="4328525" cy="4482084"/>
          </a:xfrm>
        </p:spPr>
        <p:txBody>
          <a:bodyPr anchor="ctr">
            <a:normAutofit/>
          </a:bodyPr>
          <a:lstStyle/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Big Mountain Resort’s revised ticket prices of $95.87 support a revenue increase of 18%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Investment in both Scenarios 2 and 3 supplements this growth with $8.61 and $9.90 increase in price respectively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BC9199-7F85-8C33-ECE8-C5831FF77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2593" y="1265069"/>
            <a:ext cx="7191159" cy="3838889"/>
          </a:xfrm>
          <a:prstGeom prst="rect">
            <a:avLst/>
          </a:prstGeom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DFE82331-A39C-54B5-4547-C8F956C0A4F9}"/>
              </a:ext>
            </a:extLst>
          </p:cNvPr>
          <p:cNvSpPr txBox="1">
            <a:spLocks/>
          </p:cNvSpPr>
          <p:nvPr/>
        </p:nvSpPr>
        <p:spPr>
          <a:xfrm>
            <a:off x="5512279" y="5355429"/>
            <a:ext cx="5879941" cy="11717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1400" i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(Big Mountain offers customers services they care about like snow-making area equipment at a level much higher than market standard as shown above</a:t>
            </a:r>
          </a:p>
          <a:p>
            <a:pPr marL="36900" indent="0">
              <a:buNone/>
            </a:pPr>
            <a:r>
              <a:rPr lang="en-US" sz="1400" i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This high standard of delivery across key factors is the main reason we can support an increase in ticket prices)</a:t>
            </a:r>
            <a:endParaRPr lang="en-US" sz="1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2090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2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237F1-D88C-4112-BAC8-39B17CE1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334" y="226165"/>
            <a:ext cx="3078749" cy="970450"/>
          </a:xfrm>
        </p:spPr>
        <p:txBody>
          <a:bodyPr anchor="ctr">
            <a:normAutofit/>
          </a:bodyPr>
          <a:lstStyle/>
          <a:p>
            <a:r>
              <a:rPr lang="en-US" sz="20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Modeling Results and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2F0642-F5D8-4119-A0B4-049BD9BD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2842" y="1422779"/>
            <a:ext cx="4808271" cy="4894332"/>
          </a:xfrm>
        </p:spPr>
        <p:txBody>
          <a:bodyPr anchor="ctr">
            <a:normAutofit lnSpcReduction="10000"/>
          </a:bodyPr>
          <a:lstStyle/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Changing the dimensionality of data and being able to visualize ticket prices as a component of available data and state, confirmed that ticket prices don’t have a pattern based on states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During these steps, the relation between certain factors and ticket prices jumped out, for e.g., vertical drop and fast quads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99E19F-B09C-6C0B-B83C-3EE4C793A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7325" y="146082"/>
            <a:ext cx="5016934" cy="41270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910B93-EC8C-CA70-B5ED-E40EEA0CF6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7869" y="4346219"/>
            <a:ext cx="2295845" cy="2438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703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2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237F1-D88C-4112-BAC8-39B17CE1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625" y="221512"/>
            <a:ext cx="3078749" cy="970450"/>
          </a:xfrm>
        </p:spPr>
        <p:txBody>
          <a:bodyPr anchor="ctr">
            <a:normAutofit/>
          </a:bodyPr>
          <a:lstStyle/>
          <a:p>
            <a:r>
              <a:rPr lang="en-US" sz="20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Modeling Results and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2F0642-F5D8-4119-A0B4-049BD9BD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91962"/>
            <a:ext cx="5341701" cy="5412871"/>
          </a:xfrm>
        </p:spPr>
        <p:txBody>
          <a:bodyPr anchor="ctr">
            <a:noAutofit/>
          </a:bodyPr>
          <a:lstStyle/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Our best-performing prediction model noted the following 4 factors as key components of ticket price:</a:t>
            </a:r>
          </a:p>
          <a:p>
            <a:pPr lvl="1"/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Fast Quads</a:t>
            </a:r>
          </a:p>
          <a:p>
            <a:pPr lvl="1"/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Runs</a:t>
            </a:r>
          </a:p>
          <a:p>
            <a:pPr lvl="1"/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Snow Making Area</a:t>
            </a:r>
          </a:p>
          <a:p>
            <a:pPr lvl="1"/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Vertical Drop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Big Mountain Resort Market delivers much higher than market standard for all four</a:t>
            </a:r>
          </a:p>
        </p:txBody>
      </p:sp>
      <p:pic>
        <p:nvPicPr>
          <p:cNvPr id="3" name="Picture 2" descr="A graph with blue and white bars&#10;&#10;Description automatically generated">
            <a:extLst>
              <a:ext uri="{FF2B5EF4-FFF2-40B4-BE49-F238E27FC236}">
                <a16:creationId xmlns:a16="http://schemas.microsoft.com/office/drawing/2014/main" id="{E8500761-EFA8-5B26-147E-E982B226D9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1701" y="1751263"/>
            <a:ext cx="6221095" cy="39147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50351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2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4237F1-D88C-4112-BAC8-39B17CE1A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625" y="332707"/>
            <a:ext cx="3078749" cy="970450"/>
          </a:xfrm>
        </p:spPr>
        <p:txBody>
          <a:bodyPr anchor="ctr">
            <a:normAutofit/>
          </a:bodyPr>
          <a:lstStyle/>
          <a:p>
            <a:r>
              <a:rPr lang="en-US" sz="20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Modeling Results and Analysis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2F0642-F5D8-4119-A0B4-049BD9BD4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820" y="1635864"/>
            <a:ext cx="5181866" cy="4482084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We looked at 4 business scenarios under consideration for investment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Scenario 4 had no impact on prices, while Scenario 1 analysis showed that closing one run had no impact but after that revenue dipped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 Scenarios 2 and 3 showed an $8.61 and $9.90 increase in ticket prices respectively projecting higher revenue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6C7ECE-C712-26A5-613F-2856F26AF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68375"/>
            <a:ext cx="5497686" cy="2647249"/>
          </a:xfrm>
          <a:prstGeom prst="rect">
            <a:avLst/>
          </a:prstGeom>
        </p:spPr>
      </p:pic>
      <p:sp>
        <p:nvSpPr>
          <p:cNvPr id="7" name="Content Placeholder 7">
            <a:extLst>
              <a:ext uri="{FF2B5EF4-FFF2-40B4-BE49-F238E27FC236}">
                <a16:creationId xmlns:a16="http://schemas.microsoft.com/office/drawing/2014/main" id="{6FCAEC03-4AF1-8DBD-9E42-64F4A10790F9}"/>
              </a:ext>
            </a:extLst>
          </p:cNvPr>
          <p:cNvSpPr txBox="1">
            <a:spLocks/>
          </p:cNvSpPr>
          <p:nvPr/>
        </p:nvSpPr>
        <p:spPr>
          <a:xfrm>
            <a:off x="5713745" y="4774499"/>
            <a:ext cx="5879941" cy="11717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1600" i="1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Scenario1: Closing 1 run had no impact on ticket prices, after that there is a dip in projected revenue</a:t>
            </a:r>
          </a:p>
        </p:txBody>
      </p:sp>
    </p:spTree>
    <p:extLst>
      <p:ext uri="{BB962C8B-B14F-4D97-AF65-F5344CB8AC3E}">
        <p14:creationId xmlns:p14="http://schemas.microsoft.com/office/powerpoint/2010/main" val="1642652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57D42-F061-4EA3-A563-C6A3235CF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10620"/>
            <a:ext cx="10353762" cy="6694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Georgia" panose="02040502050405020303" pitchFamily="18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B2B4E-5B88-4AEE-92ED-D3C12A57C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477" y="1615627"/>
            <a:ext cx="10353762" cy="4779563"/>
          </a:xfrm>
        </p:spPr>
        <p:txBody>
          <a:bodyPr anchor="ctr">
            <a:noAutofit/>
          </a:bodyPr>
          <a:lstStyle/>
          <a:p>
            <a:pPr lvl="1"/>
            <a:endParaRPr lang="en-US" sz="2200" dirty="0">
              <a:latin typeface="Georgia" panose="02040502050405020303" pitchFamily="18" charset="0"/>
            </a:endParaRPr>
          </a:p>
          <a:p>
            <a:endParaRPr lang="en-US" sz="2400" dirty="0">
              <a:latin typeface="Georgia" panose="02040502050405020303" pitchFamily="18" charset="0"/>
            </a:endParaRPr>
          </a:p>
          <a:p>
            <a:endParaRPr lang="en-US" sz="2400" dirty="0">
              <a:latin typeface="Georgia" panose="02040502050405020303" pitchFamily="18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91E84E1-84F6-4A14-26AF-63775C302BF9}"/>
              </a:ext>
            </a:extLst>
          </p:cNvPr>
          <p:cNvSpPr txBox="1">
            <a:spLocks/>
          </p:cNvSpPr>
          <p:nvPr/>
        </p:nvSpPr>
        <p:spPr>
          <a:xfrm>
            <a:off x="666963" y="1183622"/>
            <a:ext cx="10858074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Georgia" panose="02040502050405020303" pitchFamily="18" charset="0"/>
              </a:rPr>
              <a:t>Big Mountain Resort provides services aligned well with higher ticket prices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We have existing offerings to increase our ticket prices from $81 to $95.87 to support an 18% increase  </a:t>
            </a:r>
          </a:p>
          <a:p>
            <a:endParaRPr lang="en-US" sz="2400" dirty="0">
              <a:latin typeface="Georgia" panose="02040502050405020303" pitchFamily="18" charset="0"/>
            </a:endParaRPr>
          </a:p>
          <a:p>
            <a:r>
              <a:rPr lang="en-US" sz="2400" dirty="0">
                <a:latin typeface="Georgia" panose="02040502050405020303" pitchFamily="18" charset="0"/>
              </a:rPr>
              <a:t>Investment Scenarios 2 and 3 support an increase of </a:t>
            </a:r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$8.61 and $9.90 in ticket prices respectively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r>
              <a:rPr lang="en-US" sz="2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Georgia" panose="02040502050405020303" pitchFamily="18" charset="0"/>
              </a:rPr>
              <a:t>The following four offerings are big drivers in setting prices: Fast Quads, Runs, Snow Making Area, and Vertical Drop</a:t>
            </a: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endParaRPr lang="en-US" sz="24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  <a:latin typeface="Georgia" panose="02040502050405020303" pitchFamily="18" charset="0"/>
            </a:endParaRPr>
          </a:p>
          <a:p>
            <a:endParaRPr lang="en-US" sz="2400" dirty="0">
              <a:latin typeface="Georgia" panose="02040502050405020303" pitchFamily="18" charset="0"/>
            </a:endParaRPr>
          </a:p>
          <a:p>
            <a:endParaRPr lang="en-US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10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073D72-F870-4E72-99C7-833F38298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0666" y="1064036"/>
            <a:ext cx="5441285" cy="2364964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AAFF90-89E1-46D5-B8B5-3BFDBB92D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8" name="Graphic 7" descr="Handshake">
            <a:extLst>
              <a:ext uri="{FF2B5EF4-FFF2-40B4-BE49-F238E27FC236}">
                <a16:creationId xmlns:a16="http://schemas.microsoft.com/office/drawing/2014/main" id="{4FFE1967-F359-4B1B-BD9C-74CE94738F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8661" y="1696931"/>
            <a:ext cx="3551912" cy="355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112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</TotalTime>
  <Words>1494</Words>
  <Application>Microsoft Office PowerPoint</Application>
  <PresentationFormat>Widescreen</PresentationFormat>
  <Paragraphs>111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Calisto MT</vt:lpstr>
      <vt:lpstr>Georgia</vt:lpstr>
      <vt:lpstr>Wingdings 2</vt:lpstr>
      <vt:lpstr>Slate</vt:lpstr>
      <vt:lpstr>Ski Resort Pricing Model</vt:lpstr>
      <vt:lpstr>Problem Statement</vt:lpstr>
      <vt:lpstr>Recommendation and Key finding</vt:lpstr>
      <vt:lpstr>Modeling Results and Analysis</vt:lpstr>
      <vt:lpstr>Modeling Results and Analysis</vt:lpstr>
      <vt:lpstr>Modeling Results and Analysis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 Resort Pricing Model</dc:title>
  <dc:creator>Onkar Singh</dc:creator>
  <cp:lastModifiedBy>Onkar Singh</cp:lastModifiedBy>
  <cp:revision>2</cp:revision>
  <dcterms:created xsi:type="dcterms:W3CDTF">2023-12-01T23:10:57Z</dcterms:created>
  <dcterms:modified xsi:type="dcterms:W3CDTF">2023-12-02T03:58:17Z</dcterms:modified>
</cp:coreProperties>
</file>

<file path=docProps/thumbnail.jpeg>
</file>